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60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47" r:id="rId38"/>
    <p:sldId id="348" r:id="rId39"/>
    <p:sldId id="349" r:id="rId40"/>
    <p:sldId id="350" r:id="rId41"/>
    <p:sldId id="351" r:id="rId42"/>
    <p:sldId id="353" r:id="rId43"/>
    <p:sldId id="354" r:id="rId44"/>
    <p:sldId id="355" r:id="rId45"/>
    <p:sldId id="356" r:id="rId46"/>
    <p:sldId id="357" r:id="rId47"/>
    <p:sldId id="358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E0CED3"/>
    <a:srgbClr val="874983"/>
    <a:srgbClr val="D5AFC3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8" autoAdjust="0"/>
    <p:restoredTop sz="94689" autoAdjust="0"/>
  </p:normalViewPr>
  <p:slideViewPr>
    <p:cSldViewPr>
      <p:cViewPr varScale="1">
        <p:scale>
          <a:sx n="81" d="100"/>
          <a:sy n="81" d="100"/>
        </p:scale>
        <p:origin x="1421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49E6-0E5C-4006-9909-ABDE6BDD1B56}" type="datetimeFigureOut">
              <a:rPr lang="ru-RU" smtClean="0">
                <a:solidFill>
                  <a:srgbClr val="292934"/>
                </a:solidFill>
              </a:rPr>
              <a:pPr/>
              <a:t>06.03.2019</a:t>
            </a:fld>
            <a:endParaRPr lang="ru-RU">
              <a:solidFill>
                <a:srgbClr val="29293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58BD-CF85-4BAC-801A-5FC2446AD2E0}" type="slidenum">
              <a:rPr lang="ru-RU" smtClean="0">
                <a:solidFill>
                  <a:srgbClr val="292934"/>
                </a:solidFill>
              </a:rPr>
              <a:pPr/>
              <a:t>‹#›</a:t>
            </a:fld>
            <a:endParaRPr lang="ru-RU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173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49E6-0E5C-4006-9909-ABDE6BDD1B56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06.03.2019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58BD-CF85-4BAC-801A-5FC2446AD2E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2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49E6-0E5C-4006-9909-ABDE6BDD1B56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06.03.2019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58BD-CF85-4BAC-801A-5FC2446AD2E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23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49E6-0E5C-4006-9909-ABDE6BDD1B56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06.03.2019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58BD-CF85-4BAC-801A-5FC2446AD2E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43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49E6-0E5C-4006-9909-ABDE6BDD1B56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06.03.2019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58BD-CF85-4BAC-801A-5FC2446AD2E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751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49E6-0E5C-4006-9909-ABDE6BDD1B56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06.03.2019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58BD-CF85-4BAC-801A-5FC2446AD2E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17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49E6-0E5C-4006-9909-ABDE6BDD1B56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06.03.2019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58BD-CF85-4BAC-801A-5FC2446AD2E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94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49E6-0E5C-4006-9909-ABDE6BDD1B56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06.03.2019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58BD-CF85-4BAC-801A-5FC2446AD2E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77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49E6-0E5C-4006-9909-ABDE6BDD1B56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06.03.2019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58BD-CF85-4BAC-801A-5FC2446AD2E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70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49E6-0E5C-4006-9909-ABDE6BDD1B56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06.03.2019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58BD-CF85-4BAC-801A-5FC2446AD2E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67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D49E6-0E5C-4006-9909-ABDE6BDD1B56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06.03.2019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E58BD-CF85-4BAC-801A-5FC2446AD2E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65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D49E6-0E5C-4006-9909-ABDE6BDD1B56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06.03.2019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E58BD-CF85-4BAC-801A-5FC2446AD2E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152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0" descr="Загрузка картинки: краски, чертежи, линии / 20779 - bestforce.ru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24164" y="2353444"/>
            <a:ext cx="5724128" cy="3284984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496944" cy="122413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 smtClean="0"/>
              <a:t>Лекция 3. </a:t>
            </a:r>
            <a:r>
              <a:rPr lang="ru-RU" sz="4000" dirty="0" smtClean="0">
                <a:latin typeface="+mn-lt"/>
              </a:rPr>
              <a:t>Нанесение размеров на чертежах</a:t>
            </a:r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763687"/>
            <a:ext cx="8208912" cy="446449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effectLst/>
              </a:rPr>
              <a:t>План лекции: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800" dirty="0" smtClean="0">
                <a:solidFill>
                  <a:schemeClr val="tx1"/>
                </a:solidFill>
                <a:effectLst/>
              </a:rPr>
              <a:t>Основные требования.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800" dirty="0" smtClean="0">
                <a:solidFill>
                  <a:schemeClr val="tx1"/>
                </a:solidFill>
                <a:effectLst/>
              </a:rPr>
              <a:t>Линейные и угловые размеры.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800" dirty="0" smtClean="0">
                <a:solidFill>
                  <a:schemeClr val="tx1"/>
                </a:solidFill>
                <a:effectLst/>
              </a:rPr>
              <a:t>Примеры нанесения размеров.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800" dirty="0">
                <a:effectLst/>
              </a:rPr>
              <a:t>Размеры</a:t>
            </a:r>
            <a:r>
              <a:rPr lang="ru-RU" sz="2800" dirty="0" smtClean="0">
                <a:solidFill>
                  <a:srgbClr val="FF0000"/>
                </a:solidFill>
                <a:effectLst/>
              </a:rPr>
              <a:t> </a:t>
            </a:r>
            <a:r>
              <a:rPr lang="ru-RU" sz="2800" dirty="0">
                <a:effectLst/>
              </a:rPr>
              <a:t>конструктивных элементов.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800" dirty="0" smtClean="0">
                <a:effectLst/>
              </a:rPr>
              <a:t>Основные конструктивные элементы.</a:t>
            </a:r>
            <a:endParaRPr lang="ru-RU" sz="2800" dirty="0">
              <a:effectLst/>
            </a:endParaRPr>
          </a:p>
          <a:p>
            <a:pPr marL="514350" indent="-514350" algn="l">
              <a:buFont typeface="+mj-lt"/>
              <a:buAutoNum type="arabicPeriod"/>
            </a:pPr>
            <a:r>
              <a:rPr lang="ru-RU" sz="2800" dirty="0" smtClean="0">
                <a:effectLst/>
              </a:rPr>
              <a:t>Размеры симметричной и несимметричной детали.</a:t>
            </a:r>
          </a:p>
          <a:p>
            <a:pPr marL="514350" indent="-514350" algn="l">
              <a:buFont typeface="+mj-lt"/>
              <a:buAutoNum type="arabicPeriod"/>
            </a:pPr>
            <a:endParaRPr lang="ru-RU" sz="2800" b="1" dirty="0" smtClean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1790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484" y="1196752"/>
            <a:ext cx="8352928" cy="115212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effectLst/>
              </a:rPr>
              <a:t>Пример нанесения размера, когда размерную и выносные линии проводят так, чтобы вместе с измеряемым отрезком образовали параллелограмм.</a:t>
            </a:r>
            <a:endParaRPr lang="ru-RU" sz="24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16731" t="38095" r="53486" b="41369"/>
          <a:stretch/>
        </p:blipFill>
        <p:spPr bwMode="auto">
          <a:xfrm>
            <a:off x="1115616" y="2706687"/>
            <a:ext cx="6831960" cy="2594521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6197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3. Примеры нанесения размеров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170554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0375" y="1268760"/>
            <a:ext cx="8352928" cy="86409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effectLst/>
              </a:rPr>
              <a:t>Пример нанесения размера с обрывом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размерной линии.</a:t>
            </a:r>
            <a:endParaRPr lang="ru-RU" sz="24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6197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3. Примеры нанесения размеров</a:t>
            </a:r>
            <a:endParaRPr lang="ru-RU" sz="4000" b="1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17401" t="33036" r="55494" b="40178"/>
          <a:stretch/>
        </p:blipFill>
        <p:spPr bwMode="auto">
          <a:xfrm>
            <a:off x="1187624" y="2564903"/>
            <a:ext cx="6552728" cy="2985487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804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0375" y="1268760"/>
            <a:ext cx="8352928" cy="86409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effectLst/>
              </a:rPr>
              <a:t>Нанесение размера при изображении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изделия с разрывом.</a:t>
            </a:r>
            <a:endParaRPr lang="ru-RU" sz="24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6197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3. Примеры нанесения размеров</a:t>
            </a:r>
            <a:endParaRPr lang="ru-RU" sz="4000" b="1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17903" t="36012" r="55494" b="44047"/>
          <a:stretch/>
        </p:blipFill>
        <p:spPr bwMode="auto">
          <a:xfrm>
            <a:off x="1395207" y="2852936"/>
            <a:ext cx="6491481" cy="2540739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3201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0375" y="1268760"/>
            <a:ext cx="8352928" cy="86409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effectLst/>
              </a:rPr>
              <a:t>Нанесение размера при недостатке места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для стрелок.</a:t>
            </a:r>
            <a:endParaRPr lang="ru-RU" sz="24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6197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3. Примеры нанесения размеров</a:t>
            </a:r>
            <a:endParaRPr lang="ru-RU" sz="4000" b="1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16230" t="33036" r="53381" b="37713"/>
          <a:stretch/>
        </p:blipFill>
        <p:spPr bwMode="auto">
          <a:xfrm>
            <a:off x="1115616" y="2438400"/>
            <a:ext cx="7344816" cy="3528392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687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0375" y="1268760"/>
            <a:ext cx="8352928" cy="86409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effectLst/>
              </a:rPr>
              <a:t>Нанесение размера при недостатке места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для размерных чисел.</a:t>
            </a:r>
            <a:endParaRPr lang="ru-RU" sz="24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6197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3. Примеры нанесения размеров</a:t>
            </a:r>
            <a:endParaRPr lang="ru-RU" sz="4000" b="1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17569" t="35714" r="57167" b="48790"/>
          <a:stretch/>
        </p:blipFill>
        <p:spPr bwMode="auto">
          <a:xfrm>
            <a:off x="1249522" y="2649630"/>
            <a:ext cx="7258262" cy="2689389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05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0375" y="1340768"/>
            <a:ext cx="8352928" cy="50405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effectLst/>
              </a:rPr>
              <a:t>Нанесение размера диаметра.</a:t>
            </a:r>
            <a:endParaRPr lang="ru-RU" sz="24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6197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3. Примеры нанесения размеров</a:t>
            </a:r>
            <a:endParaRPr lang="ru-RU" sz="4000" b="1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14723" t="29464" r="53152" b="41964"/>
          <a:stretch/>
        </p:blipFill>
        <p:spPr bwMode="auto">
          <a:xfrm>
            <a:off x="1442036" y="2492896"/>
            <a:ext cx="6397823" cy="3342928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211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0375" y="1340768"/>
            <a:ext cx="8352928" cy="50405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effectLst/>
              </a:rPr>
              <a:t>Нанесение размера радиуса.</a:t>
            </a:r>
            <a:endParaRPr lang="ru-RU" sz="24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6197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3. Примеры нанесения размеров</a:t>
            </a:r>
            <a:endParaRPr lang="ru-RU" sz="4000" b="1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16899" t="30952" r="54322" b="40774"/>
          <a:stretch/>
        </p:blipFill>
        <p:spPr bwMode="auto">
          <a:xfrm>
            <a:off x="1064720" y="2180291"/>
            <a:ext cx="7128792" cy="3744416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275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0375" y="1340768"/>
            <a:ext cx="8352928" cy="50405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effectLst/>
              </a:rPr>
              <a:t>Нанесение размера радиуса или диаметра сферы.</a:t>
            </a:r>
            <a:endParaRPr lang="ru-RU" sz="24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6197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3. Примеры нанесения размеров</a:t>
            </a:r>
            <a:endParaRPr lang="ru-RU" sz="4000" b="1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16397" t="31845" r="54490" b="38988"/>
          <a:stretch/>
        </p:blipFill>
        <p:spPr bwMode="auto">
          <a:xfrm>
            <a:off x="1364584" y="2228367"/>
            <a:ext cx="6552728" cy="3504889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4426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0375" y="1340768"/>
            <a:ext cx="8352928" cy="50405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effectLst/>
              </a:rPr>
              <a:t>Нанесение размера «квадрат».</a:t>
            </a:r>
            <a:endParaRPr lang="ru-RU" sz="24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6197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3. Примеры нанесения размеров</a:t>
            </a:r>
            <a:endParaRPr lang="ru-RU" sz="4000" b="1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15058" t="36620" r="53152" b="49404"/>
          <a:stretch/>
        </p:blipFill>
        <p:spPr bwMode="auto">
          <a:xfrm>
            <a:off x="307975" y="2743834"/>
            <a:ext cx="8656513" cy="2197334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293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0375" y="1340768"/>
            <a:ext cx="8352928" cy="50405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effectLst/>
              </a:rPr>
              <a:t>Нанесение размера «уклон».</a:t>
            </a:r>
            <a:endParaRPr lang="ru-RU" sz="24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6197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3. Примеры нанесения размеров</a:t>
            </a:r>
            <a:endParaRPr lang="ru-RU" sz="4000" b="1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15226" t="29762" r="53151" b="39880"/>
          <a:stretch/>
        </p:blipFill>
        <p:spPr bwMode="auto">
          <a:xfrm>
            <a:off x="1006074" y="2111235"/>
            <a:ext cx="7269748" cy="3672407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2143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6740"/>
            <a:ext cx="1727175" cy="129405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8352928" cy="86409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dirty="0" smtClean="0"/>
              <a:t>1. </a:t>
            </a:r>
            <a:r>
              <a:rPr lang="ru-RU" sz="4400" b="1" dirty="0" smtClean="0">
                <a:effectLst/>
              </a:rPr>
              <a:t>Основные требования</a:t>
            </a:r>
            <a:endParaRPr lang="ru-RU" sz="4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280920" cy="216024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effectLst/>
              </a:rPr>
              <a:t>Основные требования по нанесению размеров: </a:t>
            </a:r>
            <a:r>
              <a:rPr lang="ru-RU" sz="2800" dirty="0" smtClean="0">
                <a:solidFill>
                  <a:schemeClr val="tx1"/>
                </a:solidFill>
                <a:effectLst/>
              </a:rPr>
              <a:t>размеры на чертежах указываются числовыми величинами (размерными числами), размерными и выносными линиями.</a:t>
            </a:r>
            <a:endParaRPr lang="ru-RU" sz="2800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19743" t="34226" r="58506" b="40179"/>
          <a:stretch/>
        </p:blipFill>
        <p:spPr bwMode="auto">
          <a:xfrm>
            <a:off x="1979712" y="3191572"/>
            <a:ext cx="5274304" cy="3366699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214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0375" y="1340768"/>
            <a:ext cx="8352928" cy="50405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effectLst/>
              </a:rPr>
              <a:t>Нанесение размера «конусность».</a:t>
            </a:r>
            <a:endParaRPr lang="ru-RU" sz="24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6197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3. Примеры нанесения размеров</a:t>
            </a:r>
            <a:endParaRPr lang="ru-RU" sz="4000" b="1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16899" t="30953" r="53653" b="45238"/>
          <a:stretch/>
        </p:blipFill>
        <p:spPr bwMode="auto">
          <a:xfrm>
            <a:off x="683569" y="2420889"/>
            <a:ext cx="7992888" cy="3312368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0482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0375" y="1340768"/>
            <a:ext cx="8352928" cy="50405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effectLst/>
              </a:rPr>
              <a:t>Нанесение толщины и длины детали.</a:t>
            </a:r>
            <a:endParaRPr lang="ru-RU" sz="24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6197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3. Примеры нанесения размеров</a:t>
            </a:r>
            <a:endParaRPr lang="ru-RU" sz="4000" b="1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15895" t="34821" r="52817" b="48512"/>
          <a:stretch/>
        </p:blipFill>
        <p:spPr bwMode="auto">
          <a:xfrm>
            <a:off x="683569" y="2564904"/>
            <a:ext cx="8280920" cy="2520280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377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0375" y="1340768"/>
            <a:ext cx="8352928" cy="50405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effectLst/>
              </a:rPr>
              <a:t>Нанесение размера «под ключ».</a:t>
            </a:r>
            <a:endParaRPr lang="ru-RU" sz="24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6197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3. Примеры нанесения размеров</a:t>
            </a:r>
            <a:endParaRPr lang="ru-RU" sz="4000" b="1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24619" t="31845" r="60346" b="41666"/>
          <a:stretch/>
        </p:blipFill>
        <p:spPr bwMode="auto">
          <a:xfrm>
            <a:off x="2627784" y="2400300"/>
            <a:ext cx="3702839" cy="3116932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355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0375" y="1340768"/>
            <a:ext cx="8352928" cy="86409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effectLst/>
              </a:rPr>
              <a:t>Нанесение размеров нескольких одинаковых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элементов.</a:t>
            </a:r>
            <a:endParaRPr lang="ru-RU" sz="24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6197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3. Примеры нанесения размеров</a:t>
            </a:r>
            <a:endParaRPr lang="ru-RU" sz="4000" b="1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17067" t="30953" r="53988" b="47024"/>
          <a:stretch/>
        </p:blipFill>
        <p:spPr bwMode="auto">
          <a:xfrm>
            <a:off x="824524" y="2420888"/>
            <a:ext cx="7632848" cy="2808312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275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4556" y="1196752"/>
            <a:ext cx="8352928" cy="121645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dirty="0">
                <a:effectLst/>
              </a:rPr>
              <a:t>Рассмотрим теперь правила несения  </a:t>
            </a:r>
            <a:r>
              <a:rPr lang="ru-RU" sz="2000" b="1" dirty="0">
                <a:effectLst/>
              </a:rPr>
              <a:t>координирующих размеров</a:t>
            </a:r>
            <a:r>
              <a:rPr lang="ru-RU" sz="2000" dirty="0">
                <a:effectLst/>
              </a:rPr>
              <a:t> </a:t>
            </a:r>
            <a:r>
              <a:rPr lang="ru-RU" sz="2000" dirty="0" smtClean="0">
                <a:effectLst/>
              </a:rPr>
              <a:t>, размеров </a:t>
            </a:r>
            <a:r>
              <a:rPr lang="ru-RU" sz="2000" dirty="0">
                <a:effectLst/>
              </a:rPr>
              <a:t>которые </a:t>
            </a:r>
            <a:r>
              <a:rPr lang="ru-RU" sz="2000" dirty="0" smtClean="0">
                <a:effectLst/>
              </a:rPr>
              <a:t>определяют расположение  элементов </a:t>
            </a:r>
            <a:r>
              <a:rPr lang="ru-RU" sz="2000" dirty="0">
                <a:effectLst/>
              </a:rPr>
              <a:t>на </a:t>
            </a:r>
            <a:r>
              <a:rPr lang="ru-RU" sz="2000" dirty="0" smtClean="0">
                <a:effectLst/>
              </a:rPr>
              <a:t>детали. </a:t>
            </a:r>
            <a:br>
              <a:rPr lang="ru-RU" sz="2000" dirty="0" smtClean="0">
                <a:effectLst/>
              </a:rPr>
            </a:br>
            <a:r>
              <a:rPr lang="ru-RU" sz="2000" dirty="0">
                <a:effectLst/>
              </a:rPr>
              <a:t/>
            </a:r>
            <a:br>
              <a:rPr lang="ru-RU" sz="2000" dirty="0">
                <a:effectLst/>
              </a:rPr>
            </a:br>
            <a:r>
              <a:rPr lang="ru-RU" sz="2400" dirty="0" smtClean="0">
                <a:effectLst/>
              </a:rPr>
              <a:t>Нанесение размеров «от общей базы».</a:t>
            </a:r>
            <a:endParaRPr lang="ru-RU" sz="24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25288"/>
            <a:ext cx="8352928" cy="6197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3. Примеры нанесения размеров</a:t>
            </a:r>
            <a:endParaRPr lang="ru-RU" sz="4000" b="1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15393" t="34226" r="53820" b="42857"/>
          <a:stretch/>
        </p:blipFill>
        <p:spPr bwMode="auto">
          <a:xfrm>
            <a:off x="566645" y="2708920"/>
            <a:ext cx="8136904" cy="3374484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043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5329" y="1412776"/>
            <a:ext cx="8352928" cy="57606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effectLst/>
              </a:rPr>
              <a:t>Нанесение размеров «от нескольких баз».</a:t>
            </a:r>
            <a:endParaRPr lang="ru-RU" sz="24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6197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3. Примеры нанесения размеров</a:t>
            </a:r>
            <a:endParaRPr lang="ru-RU" sz="4000" b="1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17903" t="33929" r="54490" b="42745"/>
          <a:stretch/>
        </p:blipFill>
        <p:spPr bwMode="auto">
          <a:xfrm>
            <a:off x="755576" y="2241973"/>
            <a:ext cx="7413764" cy="3365088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627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5329" y="1412776"/>
            <a:ext cx="8352928" cy="57606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 smtClean="0">
                <a:effectLst/>
              </a:rPr>
              <a:t>Нанесение размеров «цепью».</a:t>
            </a:r>
            <a:endParaRPr lang="ru-RU" sz="24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6197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3. Примеры нанесения размеров</a:t>
            </a:r>
            <a:endParaRPr lang="ru-RU" sz="4000" b="1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18237" t="35714" r="54155" b="50000"/>
          <a:stretch/>
        </p:blipFill>
        <p:spPr bwMode="auto">
          <a:xfrm>
            <a:off x="664733" y="2636912"/>
            <a:ext cx="8136903" cy="2274481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293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5329" y="1412776"/>
            <a:ext cx="8352928" cy="57606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000" dirty="0" smtClean="0">
                <a:effectLst/>
              </a:rPr>
              <a:t>Вынос размеров за контур изображения.</a:t>
            </a:r>
            <a:endParaRPr lang="ru-RU" sz="30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6197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3. Примеры нанесения размеров</a:t>
            </a:r>
            <a:endParaRPr lang="ru-RU" sz="4000" b="1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21082" t="31088" r="59734" b="41369"/>
          <a:stretch/>
        </p:blipFill>
        <p:spPr bwMode="auto">
          <a:xfrm>
            <a:off x="2217113" y="2248972"/>
            <a:ext cx="4847669" cy="3571270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2792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4604" y="1412776"/>
            <a:ext cx="3096344" cy="606896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3000" b="1" dirty="0" smtClean="0">
                <a:effectLst/>
              </a:rPr>
              <a:t>Паз (прорезь)</a:t>
            </a:r>
            <a:endParaRPr lang="ru-RU" sz="3000" b="1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4. Размеры конструктивных элементов</a:t>
            </a:r>
            <a:endParaRPr lang="ru-RU" sz="4000" b="1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16230" t="36607" r="54490" b="41964"/>
          <a:stretch/>
        </p:blipFill>
        <p:spPr bwMode="auto">
          <a:xfrm>
            <a:off x="464484" y="2060848"/>
            <a:ext cx="4539563" cy="1887647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l="22755" t="34524" r="56665" b="45238"/>
          <a:stretch/>
        </p:blipFill>
        <p:spPr bwMode="auto">
          <a:xfrm>
            <a:off x="4470911" y="3948495"/>
            <a:ext cx="4355604" cy="2138020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7177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4604" y="1412776"/>
            <a:ext cx="3096344" cy="606896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3000" b="1" dirty="0" smtClean="0">
                <a:effectLst/>
              </a:rPr>
              <a:t>Выступ</a:t>
            </a:r>
            <a:endParaRPr lang="ru-RU" sz="3000" b="1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4. Размеры конструктивных элементов</a:t>
            </a:r>
            <a:endParaRPr lang="ru-RU" sz="4000" b="1" dirty="0"/>
          </a:p>
        </p:txBody>
      </p:sp>
      <p:pic>
        <p:nvPicPr>
          <p:cNvPr id="11" name="Рисунок 10"/>
          <p:cNvPicPr/>
          <p:nvPr/>
        </p:nvPicPr>
        <p:blipFill rotWithShape="1">
          <a:blip r:embed="rId2"/>
          <a:srcRect l="20580" t="38393" r="61517" b="40773"/>
          <a:stretch/>
        </p:blipFill>
        <p:spPr bwMode="auto">
          <a:xfrm>
            <a:off x="434107" y="2124869"/>
            <a:ext cx="3673826" cy="2363886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3"/>
          <a:srcRect l="23759" t="34524" r="57167" b="42857"/>
          <a:stretch/>
        </p:blipFill>
        <p:spPr bwMode="auto">
          <a:xfrm>
            <a:off x="4131894" y="3632448"/>
            <a:ext cx="4328538" cy="2460848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4176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6740"/>
            <a:ext cx="1727175" cy="129405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8352928" cy="86409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dirty="0" smtClean="0"/>
              <a:t>1. </a:t>
            </a:r>
            <a:r>
              <a:rPr lang="ru-RU" sz="4400" b="1" dirty="0" smtClean="0">
                <a:effectLst/>
              </a:rPr>
              <a:t>Основные требования</a:t>
            </a:r>
            <a:endParaRPr lang="ru-RU" sz="4400" b="1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/>
          <p:nvPr/>
        </p:nvPicPr>
        <p:blipFill rotWithShape="1">
          <a:blip r:embed="rId3"/>
          <a:srcRect l="23090" t="33929" r="61517" b="39881"/>
          <a:stretch/>
        </p:blipFill>
        <p:spPr bwMode="auto">
          <a:xfrm>
            <a:off x="2411760" y="1700808"/>
            <a:ext cx="4057600" cy="4220076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03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4604" y="1412776"/>
            <a:ext cx="3096344" cy="606896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3000" b="1" dirty="0" smtClean="0">
                <a:effectLst/>
              </a:rPr>
              <a:t>Скос (срез)</a:t>
            </a:r>
            <a:endParaRPr lang="ru-RU" sz="3000" b="1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4. Размеры конструктивных элементов</a:t>
            </a:r>
            <a:endParaRPr lang="ru-RU" sz="4000" b="1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23592" t="34821" r="61182" b="43750"/>
          <a:stretch/>
        </p:blipFill>
        <p:spPr bwMode="auto">
          <a:xfrm>
            <a:off x="827584" y="2204864"/>
            <a:ext cx="4196536" cy="3453849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155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4604" y="1412776"/>
            <a:ext cx="3096344" cy="606896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3000" b="1" dirty="0" smtClean="0">
                <a:effectLst/>
              </a:rPr>
              <a:t>Отверстие</a:t>
            </a:r>
            <a:endParaRPr lang="ru-RU" sz="3000" b="1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4. Размеры конструктивных элементов</a:t>
            </a:r>
            <a:endParaRPr lang="ru-RU" sz="4000" b="1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24094" t="35714" r="56804" b="41932"/>
          <a:stretch/>
        </p:blipFill>
        <p:spPr bwMode="auto">
          <a:xfrm>
            <a:off x="478742" y="2268885"/>
            <a:ext cx="4166820" cy="2388652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l="20580" t="35714" r="57334" b="45834"/>
          <a:stretch/>
        </p:blipFill>
        <p:spPr bwMode="auto">
          <a:xfrm>
            <a:off x="4885834" y="3933056"/>
            <a:ext cx="3914413" cy="2108175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933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0641" y="1628800"/>
            <a:ext cx="6286654" cy="700608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3000" b="1" dirty="0" smtClean="0">
                <a:effectLst/>
              </a:rPr>
              <a:t>Цилиндрическое отверстие</a:t>
            </a:r>
            <a:endParaRPr lang="ru-RU" sz="3000" b="1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4. Размеры конструктивных элементов</a:t>
            </a:r>
            <a:endParaRPr lang="ru-RU" sz="4000" b="1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21082" t="33036" r="57167" b="41369"/>
          <a:stretch/>
        </p:blipFill>
        <p:spPr bwMode="auto">
          <a:xfrm>
            <a:off x="1691680" y="2582147"/>
            <a:ext cx="5184576" cy="3367133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9441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9642" y="1881539"/>
            <a:ext cx="5298436" cy="504056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3000" b="1" dirty="0" smtClean="0">
                <a:effectLst/>
              </a:rPr>
              <a:t>Глухое отверстие</a:t>
            </a:r>
            <a:endParaRPr lang="ru-RU" sz="3000" b="1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4. Размеры конструктивных элементов</a:t>
            </a:r>
            <a:endParaRPr lang="ru-RU" sz="4000" b="1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18238" t="34524" r="52984" b="38988"/>
          <a:stretch/>
        </p:blipFill>
        <p:spPr bwMode="auto">
          <a:xfrm>
            <a:off x="1205060" y="2564904"/>
            <a:ext cx="6871776" cy="3363436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1789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916832"/>
            <a:ext cx="5298436" cy="504056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3000" b="1" dirty="0" smtClean="0">
                <a:effectLst/>
              </a:rPr>
              <a:t>Квадратное отверстие</a:t>
            </a:r>
            <a:endParaRPr lang="ru-RU" sz="3000" b="1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4. Размеры конструктивных элементов</a:t>
            </a:r>
            <a:endParaRPr lang="ru-RU" sz="4000" b="1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21082" t="33036" r="59509" b="41964"/>
          <a:stretch/>
        </p:blipFill>
        <p:spPr bwMode="auto">
          <a:xfrm>
            <a:off x="2155077" y="2644774"/>
            <a:ext cx="4971742" cy="33045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628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700808"/>
            <a:ext cx="7884368" cy="596294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3000" b="1" dirty="0" smtClean="0">
                <a:effectLst/>
              </a:rPr>
              <a:t>Шип </a:t>
            </a:r>
            <a:r>
              <a:rPr lang="ru-RU" sz="2200" dirty="0" smtClean="0">
                <a:effectLst/>
              </a:rPr>
              <a:t>(цилиндрический выступ небольшого размера)</a:t>
            </a:r>
            <a:endParaRPr lang="ru-RU" sz="22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4. Размеры конструктивных элементов</a:t>
            </a:r>
            <a:endParaRPr lang="ru-RU" sz="4000" b="1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20413" t="35119" r="59844" b="38691"/>
          <a:stretch/>
        </p:blipFill>
        <p:spPr bwMode="auto">
          <a:xfrm>
            <a:off x="2110847" y="2513126"/>
            <a:ext cx="5060202" cy="3364146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6101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9744" y="1415083"/>
            <a:ext cx="7767668" cy="1584176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3000" b="1" dirty="0" smtClean="0">
                <a:effectLst/>
              </a:rPr>
              <a:t>Шейка</a:t>
            </a:r>
            <a:r>
              <a:rPr lang="ru-RU" sz="3000" dirty="0" smtClean="0">
                <a:effectLst/>
              </a:rPr>
              <a:t> – цилиндрическая поверхность маленького диаметра, но большой длины</a:t>
            </a:r>
            <a:endParaRPr lang="ru-RU" sz="30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4. Размеры конструктивных элементов</a:t>
            </a:r>
            <a:endParaRPr lang="ru-RU" sz="4000" b="1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21584" t="36012" r="59008" b="42559"/>
          <a:stretch/>
        </p:blipFill>
        <p:spPr bwMode="auto">
          <a:xfrm>
            <a:off x="1049743" y="3342136"/>
            <a:ext cx="3591205" cy="2175097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l="21584" t="33333" r="60179" b="43155"/>
          <a:stretch/>
        </p:blipFill>
        <p:spPr bwMode="auto">
          <a:xfrm>
            <a:off x="4663743" y="3342136"/>
            <a:ext cx="3807296" cy="2172839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509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7114" y="1412776"/>
            <a:ext cx="7767668" cy="1370459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3000" b="1" dirty="0" smtClean="0">
                <a:effectLst/>
              </a:rPr>
              <a:t>Буртик</a:t>
            </a:r>
            <a:r>
              <a:rPr lang="ru-RU" sz="3000" dirty="0" smtClean="0">
                <a:effectLst/>
              </a:rPr>
              <a:t> – цилиндрическая поверхность наибольшего диаметра, но не большой длины</a:t>
            </a:r>
            <a:endParaRPr lang="ru-RU" sz="30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4. Размеры конструктивных элементов</a:t>
            </a:r>
            <a:endParaRPr lang="ru-RU" sz="4000" b="1" dirty="0"/>
          </a:p>
        </p:txBody>
      </p:sp>
      <p:pic>
        <p:nvPicPr>
          <p:cNvPr id="11" name="Рисунок 10"/>
          <p:cNvPicPr/>
          <p:nvPr/>
        </p:nvPicPr>
        <p:blipFill rotWithShape="1">
          <a:blip r:embed="rId2"/>
          <a:srcRect l="17066" t="34821" r="54322" b="42560"/>
          <a:stretch/>
        </p:blipFill>
        <p:spPr bwMode="auto">
          <a:xfrm>
            <a:off x="307975" y="2852936"/>
            <a:ext cx="4373619" cy="1997494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3"/>
          <a:srcRect l="15226" t="34524" r="53319" b="38095"/>
          <a:stretch/>
        </p:blipFill>
        <p:spPr bwMode="auto">
          <a:xfrm>
            <a:off x="4009966" y="4365104"/>
            <a:ext cx="4837137" cy="2099505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0987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7114" y="1412776"/>
            <a:ext cx="7767668" cy="1010419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3000" b="1" dirty="0" smtClean="0">
                <a:effectLst/>
              </a:rPr>
              <a:t>Галтель  </a:t>
            </a:r>
            <a:r>
              <a:rPr lang="ru-RU" sz="3000" dirty="0" smtClean="0">
                <a:effectLst/>
              </a:rPr>
              <a:t>– плавный переход от одной ступени к другой</a:t>
            </a:r>
            <a:endParaRPr lang="ru-RU" sz="30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4. Размеры конструктивных элементов</a:t>
            </a:r>
            <a:endParaRPr lang="ru-RU" sz="4000" b="1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22253" t="36905" r="62521" b="41666"/>
          <a:stretch/>
        </p:blipFill>
        <p:spPr bwMode="auto">
          <a:xfrm>
            <a:off x="486213" y="2564904"/>
            <a:ext cx="3752369" cy="2589252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l="22420" t="35416" r="59844" b="41964"/>
          <a:stretch/>
        </p:blipFill>
        <p:spPr bwMode="auto">
          <a:xfrm>
            <a:off x="4224815" y="3051492"/>
            <a:ext cx="4487173" cy="3041804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3237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7114" y="1412776"/>
            <a:ext cx="7767668" cy="1010419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3000" b="1" dirty="0" smtClean="0">
                <a:effectLst/>
              </a:rPr>
              <a:t>Фаска </a:t>
            </a:r>
            <a:r>
              <a:rPr lang="ru-RU" sz="3000" dirty="0" smtClean="0">
                <a:effectLst/>
              </a:rPr>
              <a:t>– коническая поверхность на торце детали</a:t>
            </a:r>
            <a:endParaRPr lang="ru-RU" sz="30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4. Размеры конструктивных элементов</a:t>
            </a:r>
            <a:endParaRPr lang="ru-RU" sz="4000" b="1" dirty="0"/>
          </a:p>
        </p:txBody>
      </p:sp>
      <p:pic>
        <p:nvPicPr>
          <p:cNvPr id="11" name="Рисунок 10"/>
          <p:cNvPicPr/>
          <p:nvPr/>
        </p:nvPicPr>
        <p:blipFill rotWithShape="1">
          <a:blip r:embed="rId2"/>
          <a:srcRect l="24261" t="35416" r="61684" b="37798"/>
          <a:stretch/>
        </p:blipFill>
        <p:spPr bwMode="auto">
          <a:xfrm>
            <a:off x="464484" y="2636912"/>
            <a:ext cx="3468046" cy="2952328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3"/>
          <a:srcRect l="17903" t="34821" r="55493" b="40774"/>
          <a:stretch/>
        </p:blipFill>
        <p:spPr bwMode="auto">
          <a:xfrm>
            <a:off x="3932530" y="3501008"/>
            <a:ext cx="4884882" cy="2588940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084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6740"/>
            <a:ext cx="1727175" cy="129405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8352928" cy="86409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400" dirty="0" smtClean="0"/>
              <a:t>1. </a:t>
            </a:r>
            <a:r>
              <a:rPr lang="ru-RU" sz="4400" b="1" dirty="0" smtClean="0">
                <a:effectLst/>
              </a:rPr>
              <a:t>Основные требования</a:t>
            </a:r>
            <a:endParaRPr lang="ru-RU" sz="4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280920" cy="518457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effectLst/>
              </a:rPr>
              <a:t>Основные требования по нанесению размеров: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600" dirty="0" smtClean="0">
                <a:effectLst/>
              </a:rPr>
              <a:t>Размерные числа должны соответствовать действительным размерам, независимо от того, в каком масштабе и с какой точностью выполнен чертеж.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600" dirty="0" smtClean="0">
                <a:effectLst/>
              </a:rPr>
              <a:t>Общее количество размеров на чертеже должно быть минимальным, но достаточным для изготовления и контроля изделия.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600" dirty="0" smtClean="0">
                <a:effectLst/>
              </a:rPr>
              <a:t>Не допускается повторять размеры одного и того же элемента на разных изображениях, в технических требованиях, основной надписи и спецификации.</a:t>
            </a:r>
          </a:p>
          <a:p>
            <a:pPr marL="514350" indent="-514350" algn="l">
              <a:buFont typeface="+mj-lt"/>
              <a:buAutoNum type="arabicPeriod"/>
            </a:pPr>
            <a:r>
              <a:rPr lang="ru-RU" sz="2600" dirty="0" smtClean="0">
                <a:effectLst/>
              </a:rPr>
              <a:t> (</a:t>
            </a:r>
            <a:r>
              <a:rPr lang="ru-RU" sz="2600" dirty="0" smtClean="0">
                <a:solidFill>
                  <a:srgbClr val="FF0000"/>
                </a:solidFill>
                <a:effectLst/>
              </a:rPr>
              <a:t>каждый размер на чертеже проставляется один раз</a:t>
            </a:r>
            <a:r>
              <a:rPr lang="ru-RU" sz="2600" dirty="0" smtClean="0">
                <a:effectLst/>
              </a:rPr>
              <a:t>!)</a:t>
            </a:r>
            <a:endParaRPr lang="ru-RU" sz="2600" dirty="0">
              <a:effectLst/>
            </a:endParaRPr>
          </a:p>
          <a:p>
            <a:pPr algn="l"/>
            <a:endParaRPr lang="ru-RU" sz="2600" dirty="0" smtClean="0">
              <a:effectLst/>
            </a:endParaRPr>
          </a:p>
          <a:p>
            <a:pPr algn="l"/>
            <a:endParaRPr lang="ru-RU" sz="2600" dirty="0">
              <a:solidFill>
                <a:schemeClr val="tx1"/>
              </a:solidFill>
              <a:effectLst/>
            </a:endParaRPr>
          </a:p>
          <a:p>
            <a:pPr algn="l"/>
            <a:endParaRPr lang="ru-RU" sz="2600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55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7114" y="1412776"/>
            <a:ext cx="7767668" cy="1368152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3000" b="1" dirty="0" smtClean="0">
                <a:effectLst/>
              </a:rPr>
              <a:t>Проточка (канавка) </a:t>
            </a:r>
            <a:r>
              <a:rPr lang="ru-RU" sz="3000" dirty="0" smtClean="0">
                <a:effectLst/>
              </a:rPr>
              <a:t>– цилиндрическая поверхность предназначенная для выхода обрабатывающего инструмента</a:t>
            </a:r>
            <a:endParaRPr lang="ru-RU" sz="30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4. Размеры конструктивных элементов</a:t>
            </a:r>
            <a:endParaRPr lang="ru-RU" sz="4000" b="1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17736" t="38393" r="62019" b="42559"/>
          <a:stretch/>
        </p:blipFill>
        <p:spPr bwMode="auto">
          <a:xfrm>
            <a:off x="464484" y="2852737"/>
            <a:ext cx="3969980" cy="2232447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l="16899" t="34821" r="54657" b="43453"/>
          <a:stretch/>
        </p:blipFill>
        <p:spPr bwMode="auto">
          <a:xfrm>
            <a:off x="4067944" y="4581128"/>
            <a:ext cx="4749468" cy="2004005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5107805"/>
            <a:ext cx="3243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Размеры проточки стандартизированы, указаны в справочниках.</a:t>
            </a:r>
          </a:p>
          <a:p>
            <a:endParaRPr lang="ru-RU" dirty="0" smtClean="0"/>
          </a:p>
          <a:p>
            <a:r>
              <a:rPr lang="ru-RU" dirty="0" smtClean="0"/>
              <a:t>* - координирующий размер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244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5060" y="4149079"/>
            <a:ext cx="2486445" cy="2310579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3000" b="1" dirty="0" err="1" smtClean="0">
                <a:effectLst/>
              </a:rPr>
              <a:t>Лыска</a:t>
            </a:r>
            <a:r>
              <a:rPr lang="ru-RU" sz="3000" b="1" dirty="0" smtClean="0">
                <a:effectLst/>
              </a:rPr>
              <a:t/>
            </a:r>
            <a:br>
              <a:rPr lang="ru-RU" sz="3000" b="1" dirty="0" smtClean="0">
                <a:effectLst/>
              </a:rPr>
            </a:br>
            <a:r>
              <a:rPr lang="ru-RU" sz="2000" dirty="0" smtClean="0">
                <a:effectLst/>
              </a:rPr>
              <a:t>(некоторый плоский срез на цилиндрической поверхности)</a:t>
            </a:r>
            <a:endParaRPr lang="ru-RU" sz="20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4. Размеры конструктивных элементов</a:t>
            </a:r>
            <a:endParaRPr lang="ru-RU" sz="4000" b="1" dirty="0"/>
          </a:p>
        </p:txBody>
      </p:sp>
      <p:pic>
        <p:nvPicPr>
          <p:cNvPr id="11" name="Рисунок 10"/>
          <p:cNvPicPr/>
          <p:nvPr/>
        </p:nvPicPr>
        <p:blipFill rotWithShape="1">
          <a:blip r:embed="rId2"/>
          <a:srcRect l="14724" t="35417" r="52649" b="41369"/>
          <a:stretch/>
        </p:blipFill>
        <p:spPr bwMode="auto">
          <a:xfrm>
            <a:off x="683567" y="1550523"/>
            <a:ext cx="5760639" cy="2448218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3"/>
          <a:srcRect l="14724" t="35119" r="52817" b="41072"/>
          <a:stretch/>
        </p:blipFill>
        <p:spPr bwMode="auto">
          <a:xfrm>
            <a:off x="2950929" y="3998741"/>
            <a:ext cx="5848152" cy="2460918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7119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92080" y="1268760"/>
            <a:ext cx="3851919" cy="2369412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sz="3000" b="1" dirty="0" smtClean="0">
                <a:effectLst/>
              </a:rPr>
              <a:t>Шпонка, шпоночный паз </a:t>
            </a:r>
            <a:r>
              <a:rPr lang="ru-RU" sz="2000" dirty="0" smtClean="0">
                <a:effectLst/>
              </a:rPr>
              <a:t>(</a:t>
            </a:r>
            <a:r>
              <a:rPr lang="ru-RU" sz="2000" dirty="0">
                <a:effectLst/>
              </a:rPr>
              <a:t>углубление  </a:t>
            </a:r>
            <a:r>
              <a:rPr lang="ru-RU" sz="2000" dirty="0" smtClean="0">
                <a:effectLst/>
              </a:rPr>
              <a:t>овальной </a:t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>либо </a:t>
            </a:r>
            <a:r>
              <a:rPr lang="ru-RU" sz="2000" dirty="0">
                <a:effectLst/>
              </a:rPr>
              <a:t>прямоугольной  формы</a:t>
            </a:r>
            <a:r>
              <a:rPr lang="ru-RU" sz="2000" dirty="0" smtClean="0">
                <a:effectLst/>
              </a:rPr>
              <a:t>)</a:t>
            </a:r>
            <a:endParaRPr lang="ru-RU" sz="2000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4. Размеры конструктивных элементов</a:t>
            </a:r>
            <a:endParaRPr lang="ru-RU" sz="4000" b="1" dirty="0"/>
          </a:p>
        </p:txBody>
      </p:sp>
      <p:pic>
        <p:nvPicPr>
          <p:cNvPr id="10" name="Рисунок 9"/>
          <p:cNvPicPr/>
          <p:nvPr/>
        </p:nvPicPr>
        <p:blipFill rotWithShape="1">
          <a:blip r:embed="rId2"/>
          <a:srcRect l="16229" t="32834" r="53319" b="37850"/>
          <a:stretch/>
        </p:blipFill>
        <p:spPr bwMode="auto">
          <a:xfrm>
            <a:off x="4141005" y="3933056"/>
            <a:ext cx="4899660" cy="2651760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3"/>
          <a:srcRect l="16564" t="38690" r="61350" b="42560"/>
          <a:stretch/>
        </p:blipFill>
        <p:spPr bwMode="auto">
          <a:xfrm>
            <a:off x="281673" y="1988840"/>
            <a:ext cx="4901367" cy="2160239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5626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5. Основные конструктивные элементы</a:t>
            </a:r>
            <a:endParaRPr lang="ru-RU" sz="4000" b="1" dirty="0"/>
          </a:p>
        </p:txBody>
      </p:sp>
      <p:pic>
        <p:nvPicPr>
          <p:cNvPr id="11" name="Рисунок 10"/>
          <p:cNvPicPr/>
          <p:nvPr/>
        </p:nvPicPr>
        <p:blipFill rotWithShape="1">
          <a:blip r:embed="rId2"/>
          <a:srcRect l="19576" t="37203" r="58672" b="42559"/>
          <a:stretch/>
        </p:blipFill>
        <p:spPr bwMode="auto">
          <a:xfrm>
            <a:off x="460375" y="1772816"/>
            <a:ext cx="8000057" cy="3816424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9240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04664"/>
            <a:ext cx="8352928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5. Основные конструктивные элементы</a:t>
            </a:r>
            <a:endParaRPr lang="ru-RU" sz="4000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22420" t="33631" r="58338" b="36012"/>
          <a:stretch/>
        </p:blipFill>
        <p:spPr bwMode="auto">
          <a:xfrm>
            <a:off x="312519" y="1700808"/>
            <a:ext cx="5829588" cy="4752527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10845" y="1927136"/>
            <a:ext cx="223224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Нанесение размеров</a:t>
            </a:r>
            <a:r>
              <a:rPr lang="ru-RU" sz="2200" dirty="0" smtClean="0"/>
              <a:t>, </a:t>
            </a:r>
          </a:p>
          <a:p>
            <a:r>
              <a:rPr lang="ru-RU" sz="2200" dirty="0" smtClean="0"/>
              <a:t>относящихся к одному  конструктивному элементу </a:t>
            </a:r>
            <a:r>
              <a:rPr lang="ru-RU" sz="2400" dirty="0"/>
              <a:t>должно  группироваться на  одном </a:t>
            </a:r>
            <a:r>
              <a:rPr lang="ru-RU" sz="2400" dirty="0" smtClean="0"/>
              <a:t>изображении.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45421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484" y="417442"/>
            <a:ext cx="8352928" cy="1296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b="1" dirty="0">
                <a:effectLst/>
              </a:rPr>
              <a:t>Порядок нанесения </a:t>
            </a:r>
            <a:r>
              <a:rPr lang="ru-RU" sz="4000" b="1" dirty="0" smtClean="0">
                <a:effectLst/>
              </a:rPr>
              <a:t>размеров</a:t>
            </a:r>
          </a:p>
          <a:p>
            <a:pPr algn="ctr"/>
            <a:r>
              <a:rPr lang="ru-RU" sz="4000" b="1" dirty="0" smtClean="0">
                <a:effectLst/>
              </a:rPr>
              <a:t>на чертежах:</a:t>
            </a:r>
            <a:endParaRPr lang="ru-RU" sz="4000" b="1" dirty="0"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185" y="1700808"/>
            <a:ext cx="80595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00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3000" dirty="0" smtClean="0"/>
              <a:t>Размеры конструктивного элемента.</a:t>
            </a:r>
          </a:p>
          <a:p>
            <a:pPr marL="514350" indent="-514350">
              <a:buFont typeface="+mj-lt"/>
              <a:buAutoNum type="arabicPeriod"/>
            </a:pPr>
            <a:endParaRPr lang="ru-RU" sz="500" dirty="0"/>
          </a:p>
          <a:p>
            <a:pPr marL="514350" indent="-514350">
              <a:buFont typeface="+mj-lt"/>
              <a:buAutoNum type="arabicPeriod"/>
            </a:pPr>
            <a:r>
              <a:rPr lang="ru-RU" sz="3000" dirty="0" smtClean="0"/>
              <a:t>Размеры, координирующие местоположение конструктивного элемента.</a:t>
            </a:r>
          </a:p>
          <a:p>
            <a:pPr marL="514350" indent="-514350">
              <a:buFont typeface="+mj-lt"/>
              <a:buAutoNum type="arabicPeriod"/>
            </a:pPr>
            <a:endParaRPr lang="ru-RU" sz="500" dirty="0"/>
          </a:p>
          <a:p>
            <a:pPr marL="514350" indent="-514350">
              <a:buFont typeface="+mj-lt"/>
              <a:buAutoNum type="arabicPeriod"/>
            </a:pPr>
            <a:r>
              <a:rPr lang="ru-RU" sz="3000" dirty="0" smtClean="0"/>
              <a:t>Габаритные размеры.</a:t>
            </a:r>
          </a:p>
          <a:p>
            <a:pPr marL="514350" indent="-514350">
              <a:buFont typeface="+mj-lt"/>
              <a:buAutoNum type="arabicPeriod"/>
            </a:pP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313495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51011" y="1700808"/>
            <a:ext cx="8059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/>
              <a:t>Нанесение размеров на несимметричной детали</a:t>
            </a:r>
            <a:endParaRPr lang="ru-RU" sz="3000" dirty="0" smtClean="0"/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16899" t="34533" r="67206" b="37204"/>
          <a:stretch/>
        </p:blipFill>
        <p:spPr bwMode="auto">
          <a:xfrm>
            <a:off x="2661737" y="2716471"/>
            <a:ext cx="3958421" cy="3670072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64484" y="160338"/>
            <a:ext cx="8352928" cy="12524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>
                <a:effectLst/>
              </a:rPr>
              <a:t>6</a:t>
            </a:r>
            <a:r>
              <a:rPr lang="ru-RU" sz="4000" b="1" dirty="0" smtClean="0">
                <a:effectLst/>
              </a:rPr>
              <a:t>. Размеры симметричной и несимметричной детали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55805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51011" y="1700808"/>
            <a:ext cx="8059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/>
              <a:t>Нанесение размеров на симметричной детали</a:t>
            </a:r>
            <a:endParaRPr lang="ru-RU" sz="3000" dirty="0" smtClean="0"/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16899" t="34524" r="57501" b="35714"/>
          <a:stretch/>
        </p:blipFill>
        <p:spPr bwMode="auto">
          <a:xfrm>
            <a:off x="1540287" y="2716471"/>
            <a:ext cx="6201321" cy="3795429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57608" y="404664"/>
            <a:ext cx="8352928" cy="10081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ts val="6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4000" b="1" dirty="0">
                <a:effectLst/>
              </a:rPr>
              <a:t>6</a:t>
            </a:r>
            <a:r>
              <a:rPr lang="ru-RU" sz="4000" b="1" dirty="0" smtClean="0">
                <a:effectLst/>
              </a:rPr>
              <a:t>. Размеры симметричной и несимметричной детали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404989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0375" y="160338"/>
            <a:ext cx="8352928" cy="61977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 smtClean="0"/>
              <a:t>2. </a:t>
            </a:r>
            <a:r>
              <a:rPr lang="ru-RU" sz="4000" b="1" dirty="0" smtClean="0">
                <a:effectLst/>
              </a:rPr>
              <a:t>Линейные и угловые размеры</a:t>
            </a:r>
            <a:endParaRPr lang="ru-RU" sz="4000" b="1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1288397" y="2211688"/>
            <a:ext cx="2772817" cy="1224136"/>
          </a:xfrm>
          <a:prstGeom prst="downArrowCallou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</a:rPr>
              <a:t>Линейные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5608877" y="2207578"/>
            <a:ext cx="2772817" cy="1224136"/>
          </a:xfrm>
          <a:prstGeom prst="downArrowCallou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</a:rPr>
              <a:t>Угловые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48637" y="872715"/>
            <a:ext cx="2808312" cy="86409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ysClr val="windowText" lastClr="000000"/>
                </a:solidFill>
              </a:rPr>
              <a:t>Размеры</a:t>
            </a:r>
            <a:endParaRPr lang="ru-RU" b="1" dirty="0">
              <a:solidFill>
                <a:sysClr val="windowText" lastClr="000000"/>
              </a:solidFill>
            </a:endParaRPr>
          </a:p>
        </p:txBody>
      </p:sp>
      <p:cxnSp>
        <p:nvCxnSpPr>
          <p:cNvPr id="15" name="Соединительная линия уступом 14"/>
          <p:cNvCxnSpPr>
            <a:stCxn id="13" idx="2"/>
            <a:endCxn id="8" idx="0"/>
          </p:cNvCxnSpPr>
          <p:nvPr/>
        </p:nvCxnSpPr>
        <p:spPr>
          <a:xfrm rot="5400000">
            <a:off x="3526362" y="885256"/>
            <a:ext cx="474877" cy="217798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>
            <a:stCxn id="13" idx="2"/>
            <a:endCxn id="12" idx="0"/>
          </p:cNvCxnSpPr>
          <p:nvPr/>
        </p:nvCxnSpPr>
        <p:spPr>
          <a:xfrm rot="16200000" flipH="1">
            <a:off x="5688656" y="900947"/>
            <a:ext cx="470767" cy="214249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288397" y="3435824"/>
            <a:ext cx="2772817" cy="24054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</a:rPr>
              <a:t>(длина. ширина, величина радиуса, диаметра, хорды или дуги)</a:t>
            </a:r>
          </a:p>
          <a:p>
            <a:pPr algn="ctr"/>
            <a:endParaRPr lang="ru-RU" sz="500" dirty="0">
              <a:solidFill>
                <a:sysClr val="windowText" lastClr="000000"/>
              </a:solidFill>
            </a:endParaRPr>
          </a:p>
          <a:p>
            <a:pPr algn="ctr"/>
            <a:r>
              <a:rPr lang="ru-RU" sz="1600" dirty="0" smtClean="0">
                <a:solidFill>
                  <a:sysClr val="windowText" lastClr="000000"/>
                </a:solidFill>
              </a:rPr>
              <a:t>Указываются в миллиметрах, без обозначения единицы измерения</a:t>
            </a:r>
            <a:endParaRPr lang="ru-RU" sz="1600" dirty="0">
              <a:solidFill>
                <a:sysClr val="windowText" lastClr="00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637642" y="3435824"/>
            <a:ext cx="2772817" cy="240544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ysClr val="windowText" lastClr="000000"/>
                </a:solidFill>
              </a:rPr>
              <a:t>(размеры углов)</a:t>
            </a:r>
          </a:p>
          <a:p>
            <a:pPr algn="ctr"/>
            <a:endParaRPr lang="ru-RU" dirty="0" smtClean="0">
              <a:solidFill>
                <a:sysClr val="windowText" lastClr="000000"/>
              </a:solidFill>
            </a:endParaRPr>
          </a:p>
          <a:p>
            <a:pPr algn="ctr"/>
            <a:endParaRPr lang="ru-RU" sz="500" dirty="0">
              <a:solidFill>
                <a:sysClr val="windowText" lastClr="000000"/>
              </a:solidFill>
            </a:endParaRPr>
          </a:p>
          <a:p>
            <a:pPr algn="ctr"/>
            <a:r>
              <a:rPr lang="ru-RU" sz="1600" dirty="0" smtClean="0">
                <a:solidFill>
                  <a:sysClr val="windowText" lastClr="000000"/>
                </a:solidFill>
              </a:rPr>
              <a:t>Указываются в радиусах, минутах и секундах с обозначением единицы измерения</a:t>
            </a:r>
            <a:endParaRPr lang="ru-RU" sz="1600" dirty="0">
              <a:solidFill>
                <a:sysClr val="windowText" lastClr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59244" y="5948465"/>
            <a:ext cx="6987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Для размерных чисел применение простых дробей не допускается за исключением размеров в дюймах.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3095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0375" y="160338"/>
            <a:ext cx="8352928" cy="61977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 smtClean="0"/>
              <a:t>2. </a:t>
            </a:r>
            <a:r>
              <a:rPr lang="ru-RU" sz="4000" b="1" dirty="0" smtClean="0">
                <a:effectLst/>
              </a:rPr>
              <a:t>Линейные и угловые размеры</a:t>
            </a:r>
            <a:endParaRPr lang="ru-RU" sz="4000" b="1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15616" y="1052736"/>
            <a:ext cx="69870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Размерные линии пересекать нельзя!</a:t>
            </a:r>
          </a:p>
          <a:p>
            <a:pPr algn="ctr"/>
            <a:endParaRPr lang="ru-RU" sz="2400" b="1" dirty="0">
              <a:solidFill>
                <a:srgbClr val="FF0000"/>
              </a:solidFill>
            </a:endParaRPr>
          </a:p>
          <a:p>
            <a:pPr algn="ctr"/>
            <a:r>
              <a:rPr lang="ru-RU" sz="2400" dirty="0" smtClean="0"/>
              <a:t>Поэтому рекомендуется меньшие размеры наносить ближе к изображению.</a:t>
            </a:r>
            <a:endParaRPr lang="ru-RU" sz="2400" dirty="0"/>
          </a:p>
        </p:txBody>
      </p:sp>
      <p:pic>
        <p:nvPicPr>
          <p:cNvPr id="14" name="Рисунок 13"/>
          <p:cNvPicPr/>
          <p:nvPr/>
        </p:nvPicPr>
        <p:blipFill rotWithShape="1">
          <a:blip r:embed="rId2"/>
          <a:srcRect l="20412" t="41964" r="58004" b="35417"/>
          <a:stretch/>
        </p:blipFill>
        <p:spPr bwMode="auto">
          <a:xfrm>
            <a:off x="2255841" y="2852936"/>
            <a:ext cx="4706645" cy="3168352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5506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0375" y="160338"/>
            <a:ext cx="8352928" cy="61977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dirty="0" smtClean="0"/>
              <a:t>2. </a:t>
            </a:r>
            <a:r>
              <a:rPr lang="ru-RU" sz="4000" b="1" dirty="0" smtClean="0">
                <a:effectLst/>
              </a:rPr>
              <a:t>Линейные и угловые размеры</a:t>
            </a:r>
            <a:endParaRPr lang="ru-RU" sz="4000" b="1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115616" y="826116"/>
            <a:ext cx="69870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При нанесении нескольких параллельных между собой размерных линий, размерные числа над ними рекомендуется располагать в шахматном порядке.</a:t>
            </a:r>
            <a:endParaRPr lang="ru-RU" sz="2400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24763" t="33929" r="62187" b="40476"/>
          <a:stretch/>
        </p:blipFill>
        <p:spPr bwMode="auto">
          <a:xfrm>
            <a:off x="2700952" y="2348880"/>
            <a:ext cx="3816424" cy="3816424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248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484" y="548680"/>
            <a:ext cx="8352928" cy="61977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Линейные размеры</a:t>
            </a:r>
            <a:endParaRPr lang="ru-RU" sz="4000" b="1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15895" t="28889" r="68377" b="39881"/>
          <a:stretch/>
        </p:blipFill>
        <p:spPr bwMode="auto">
          <a:xfrm>
            <a:off x="1115616" y="2285338"/>
            <a:ext cx="2713355" cy="3028950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3"/>
          <a:srcRect l="33631" t="33631" r="54657" b="44345"/>
          <a:stretch/>
        </p:blipFill>
        <p:spPr bwMode="auto">
          <a:xfrm>
            <a:off x="5220071" y="2285338"/>
            <a:ext cx="2882641" cy="3020484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574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484" y="548680"/>
            <a:ext cx="8352928" cy="61977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 smtClean="0">
                <a:effectLst/>
              </a:rPr>
              <a:t>Угловые размеры</a:t>
            </a:r>
            <a:endParaRPr lang="ru-RU" sz="4000" b="1" dirty="0"/>
          </a:p>
        </p:txBody>
      </p:sp>
      <p:sp>
        <p:nvSpPr>
          <p:cNvPr id="5" name="AutoShape 2" descr="https://img05.rl0.ru/8873dcad948744a1451d0c954746dd17/c1300x974/previews.123rf.com/images/mistac/mistac1110/mistac111000033/10796723-A-compass-pen-protractor-ruler-on-a-sheet-of-graph-paper--Stock-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14556" t="28571" r="63358" b="50755"/>
          <a:stretch/>
        </p:blipFill>
        <p:spPr bwMode="auto">
          <a:xfrm>
            <a:off x="755576" y="1484784"/>
            <a:ext cx="5010799" cy="2580297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l="34133" t="41766" r="53318" b="34822"/>
          <a:stretch/>
        </p:blipFill>
        <p:spPr bwMode="auto">
          <a:xfrm>
            <a:off x="5508104" y="3495011"/>
            <a:ext cx="2681605" cy="2812415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694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9513</TotalTime>
  <Words>697</Words>
  <Application>Microsoft Office PowerPoint</Application>
  <PresentationFormat>Экран (4:3)</PresentationFormat>
  <Paragraphs>123</Paragraphs>
  <Slides>47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Wingdings</vt:lpstr>
      <vt:lpstr>Тема Office</vt:lpstr>
      <vt:lpstr>Лекция 3. Нанесение размеров на чертежах </vt:lpstr>
      <vt:lpstr>1. Основные требования</vt:lpstr>
      <vt:lpstr>1. Основные требования</vt:lpstr>
      <vt:lpstr>1. Основные требования</vt:lpstr>
      <vt:lpstr>2. Линейные и угловые размеры</vt:lpstr>
      <vt:lpstr>2. Линейные и угловые размеры</vt:lpstr>
      <vt:lpstr>2. Линейные и угловые размеры</vt:lpstr>
      <vt:lpstr>Линейные размеры</vt:lpstr>
      <vt:lpstr>Угловые размеры</vt:lpstr>
      <vt:lpstr>Пример нанесения размера, когда размерную и выносные линии проводят так, чтобы вместе с измеряемым отрезком образовали параллелограмм.</vt:lpstr>
      <vt:lpstr>Пример нанесения размера с обрывом  размерной линии.</vt:lpstr>
      <vt:lpstr>Нанесение размера при изображении  изделия с разрывом.</vt:lpstr>
      <vt:lpstr>Нанесение размера при недостатке места  для стрелок.</vt:lpstr>
      <vt:lpstr>Нанесение размера при недостатке места  для размерных чисел.</vt:lpstr>
      <vt:lpstr>Нанесение размера диаметра.</vt:lpstr>
      <vt:lpstr>Нанесение размера радиуса.</vt:lpstr>
      <vt:lpstr>Нанесение размера радиуса или диаметра сферы.</vt:lpstr>
      <vt:lpstr>Нанесение размера «квадрат».</vt:lpstr>
      <vt:lpstr>Нанесение размера «уклон».</vt:lpstr>
      <vt:lpstr>Нанесение размера «конусность».</vt:lpstr>
      <vt:lpstr>Нанесение толщины и длины детали.</vt:lpstr>
      <vt:lpstr>Нанесение размера «под ключ».</vt:lpstr>
      <vt:lpstr>Нанесение размеров нескольких одинаковых  элементов.</vt:lpstr>
      <vt:lpstr>Рассмотрим теперь правила несения  координирующих размеров , размеров которые определяют расположение  элементов на детали.   Нанесение размеров «от общей базы».</vt:lpstr>
      <vt:lpstr>Нанесение размеров «от нескольких баз».</vt:lpstr>
      <vt:lpstr>Нанесение размеров «цепью».</vt:lpstr>
      <vt:lpstr>Вынос размеров за контур изображения.</vt:lpstr>
      <vt:lpstr>Паз (прорезь)</vt:lpstr>
      <vt:lpstr>Выступ</vt:lpstr>
      <vt:lpstr>Скос (срез)</vt:lpstr>
      <vt:lpstr>Отверстие</vt:lpstr>
      <vt:lpstr>Цилиндрическое отверстие</vt:lpstr>
      <vt:lpstr>Глухое отверстие</vt:lpstr>
      <vt:lpstr>Квадратное отверстие</vt:lpstr>
      <vt:lpstr>Шип (цилиндрический выступ небольшого размера)</vt:lpstr>
      <vt:lpstr>Шейка – цилиндрическая поверхность маленького диаметра, но большой длины</vt:lpstr>
      <vt:lpstr>Буртик – цилиндрическая поверхность наибольшего диаметра, но не большой длины</vt:lpstr>
      <vt:lpstr>Галтель  – плавный переход от одной ступени к другой</vt:lpstr>
      <vt:lpstr>Фаска – коническая поверхность на торце детали</vt:lpstr>
      <vt:lpstr>Проточка (канавка) – цилиндрическая поверхность предназначенная для выхода обрабатывающего инструмента</vt:lpstr>
      <vt:lpstr>Лыска (некоторый плоский срез на цилиндрической поверхности)</vt:lpstr>
      <vt:lpstr>Шпонка, шпоночный паз (углубление  овальной  либо прямоугольной  формы)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2. Разрезы.</dc:title>
  <dc:creator>Наталья</dc:creator>
  <cp:lastModifiedBy>Дмитрий Гайчук</cp:lastModifiedBy>
  <cp:revision>139</cp:revision>
  <dcterms:created xsi:type="dcterms:W3CDTF">2017-02-05T13:43:01Z</dcterms:created>
  <dcterms:modified xsi:type="dcterms:W3CDTF">2019-03-06T05:27:08Z</dcterms:modified>
</cp:coreProperties>
</file>